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1"/>
  </p:notesMasterIdLst>
  <p:sldIdLst>
    <p:sldId id="346" r:id="rId3"/>
    <p:sldId id="376" r:id="rId4"/>
    <p:sldId id="336" r:id="rId5"/>
    <p:sldId id="377" r:id="rId6"/>
    <p:sldId id="344" r:id="rId7"/>
    <p:sldId id="334" r:id="rId8"/>
    <p:sldId id="365" r:id="rId9"/>
    <p:sldId id="351" r:id="rId10"/>
    <p:sldId id="366" r:id="rId11"/>
    <p:sldId id="380" r:id="rId12"/>
    <p:sldId id="381" r:id="rId13"/>
    <p:sldId id="382" r:id="rId14"/>
    <p:sldId id="383" r:id="rId15"/>
    <p:sldId id="373" r:id="rId16"/>
    <p:sldId id="375" r:id="rId17"/>
    <p:sldId id="378" r:id="rId18"/>
    <p:sldId id="374" r:id="rId19"/>
    <p:sldId id="257" r:id="rId20"/>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0" autoAdjust="0"/>
    <p:restoredTop sz="94712" autoAdjust="0"/>
  </p:normalViewPr>
  <p:slideViewPr>
    <p:cSldViewPr snapToGrid="0">
      <p:cViewPr varScale="1">
        <p:scale>
          <a:sx n="61" d="100"/>
          <a:sy n="61" d="100"/>
        </p:scale>
        <p:origin x="2208" y="42"/>
      </p:cViewPr>
      <p:guideLst/>
    </p:cSldViewPr>
  </p:slideViewPr>
  <p:outlineViewPr>
    <p:cViewPr>
      <p:scale>
        <a:sx n="33" d="100"/>
        <a:sy n="33" d="100"/>
      </p:scale>
      <p:origin x="0" y="-85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D1F7AA9-1F83-45A3-BEC1-0B19E81F2AE3}" type="datetimeFigureOut">
              <a:rPr lang="nl-NL" smtClean="0"/>
              <a:t>5-9-2019</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EF8B88-49C2-453F-92C1-FE690164DB82}" type="slidenum">
              <a:rPr lang="nl-NL" smtClean="0"/>
              <a:t>‹nr.›</a:t>
            </a:fld>
            <a:endParaRPr lang="nl-NL"/>
          </a:p>
        </p:txBody>
      </p:sp>
    </p:spTree>
    <p:extLst>
      <p:ext uri="{BB962C8B-B14F-4D97-AF65-F5344CB8AC3E}">
        <p14:creationId xmlns:p14="http://schemas.microsoft.com/office/powerpoint/2010/main" val="41545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Wanneer de temperatuur stijgt zal de maximale hoeveelheid vocht die de atmosfeer kan bevatten ook toenemen. Wanneer nu de relatieve vochtigheid niet al te veel verandert – en daar zijn goede redenen voor wanneer het gaat over klimaatverandering in Nederland – dan zal de </a:t>
            </a:r>
            <a:r>
              <a:rPr lang="nl-NL" dirty="0" err="1"/>
              <a:t>dauwpuntstemperatuur</a:t>
            </a:r>
            <a:r>
              <a:rPr lang="nl-NL" dirty="0"/>
              <a:t> even hard als de temperatuur stijgen. Met de bovenstaande resultaten verwachten we dus een toename van 14 % per graad in de intensiteit van extreme buien.</a:t>
            </a:r>
          </a:p>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11</a:t>
            </a:fld>
            <a:endParaRPr lang="nl-NL"/>
          </a:p>
        </p:txBody>
      </p:sp>
    </p:spTree>
    <p:extLst>
      <p:ext uri="{BB962C8B-B14F-4D97-AF65-F5344CB8AC3E}">
        <p14:creationId xmlns:p14="http://schemas.microsoft.com/office/powerpoint/2010/main" val="25088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12</a:t>
            </a:fld>
            <a:endParaRPr lang="nl-NL"/>
          </a:p>
        </p:txBody>
      </p:sp>
    </p:spTree>
    <p:extLst>
      <p:ext uri="{BB962C8B-B14F-4D97-AF65-F5344CB8AC3E}">
        <p14:creationId xmlns:p14="http://schemas.microsoft.com/office/powerpoint/2010/main" val="317705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91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6444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3324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5490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2742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00937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82547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7583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7004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8891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1399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5137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0470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2939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7631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9062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844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359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360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5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6272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21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92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21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5-9-2019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5547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nmi.nl/kennis-en-datacentrum/achtergrond/extreme-neerslagsom-in-herwijn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oordhollandsdagblad.nl/cnt/dmf20190712_23084809/enorme-wateroverlast-door-regenval-in-het-gooi-evenveel-regen-als-normaal-in-een-maand-video?utm_source=google&amp;utm_medium=organi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mokennislink.nl/publicaties/in-welke-steden-richten-hoosbuien-de-meeste-schade-aa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ruimtelijkeadaptatie.nl/vaste-onderdelen/serviceblok/bibliotheek/@158056/peilstok-2014/" TargetMode="External"/><Relationship Id="rId3" Type="http://schemas.openxmlformats.org/officeDocument/2006/relationships/hyperlink" Target="https://www.tno.nl/media/3960/factsheet-waterrobuuste-steden.pdf" TargetMode="External"/><Relationship Id="rId7" Type="http://schemas.openxmlformats.org/officeDocument/2006/relationships/hyperlink" Target="https://www.nemokennislink.nl/publicaties/in-welke-steden-richten-hoosbuien-de-meeste-schade-aan/" TargetMode="External"/><Relationship Id="rId2" Type="http://schemas.openxmlformats.org/officeDocument/2006/relationships/hyperlink" Target="https://www.wur.nl/nl/Dossiers/dossier/Wateroverlast.htm" TargetMode="External"/><Relationship Id="rId1" Type="http://schemas.openxmlformats.org/officeDocument/2006/relationships/slideLayout" Target="../slideLayouts/slideLayout2.xml"/><Relationship Id="rId6" Type="http://schemas.openxmlformats.org/officeDocument/2006/relationships/hyperlink" Target="https://kbstoolbox.nl/nl/new-project" TargetMode="External"/><Relationship Id="rId5" Type="http://schemas.openxmlformats.org/officeDocument/2006/relationships/hyperlink" Target="https://ruimtelijkeadaptatie.nl/handreiking/handreiking/weten/kansen/" TargetMode="External"/><Relationship Id="rId4" Type="http://schemas.openxmlformats.org/officeDocument/2006/relationships/hyperlink" Target="https://ruimtelijkeadaptatie.n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hyperlink" Target="https://nos.nl/artikel/2296095-wateroverlast-door-plensbuien-in-gelderland-en-limburg.html"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ruimtelijkeadaptatie.nl/actueel/actueel/nieuws/2019/kasteeleigenaren/"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nos.nl/video/2295086-peter-kuipers-munneke-het-is-de-afgelopen-drie-eeuwen-nog-nooit-zo-warm-geweest.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4DE6D3D-C3E3-44F4-A04C-84A4103CA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083" y="0"/>
            <a:ext cx="17953084" cy="6858000"/>
          </a:xfrm>
          <a:prstGeom prst="rect">
            <a:avLst/>
          </a:prstGeom>
        </p:spPr>
      </p:pic>
      <p:sp>
        <p:nvSpPr>
          <p:cNvPr id="3" name="Tijdelijke aanduiding voor inhoud 2">
            <a:extLst>
              <a:ext uri="{FF2B5EF4-FFF2-40B4-BE49-F238E27FC236}">
                <a16:creationId xmlns:a16="http://schemas.microsoft.com/office/drawing/2014/main" id="{EE2A069E-D329-47CF-8253-AAE185B1E00D}"/>
              </a:ext>
            </a:extLst>
          </p:cNvPr>
          <p:cNvSpPr>
            <a:spLocks noGrp="1"/>
          </p:cNvSpPr>
          <p:nvPr>
            <p:ph idx="1"/>
          </p:nvPr>
        </p:nvSpPr>
        <p:spPr/>
        <p:txBody>
          <a:bodyPr/>
          <a:lstStyle/>
          <a:p>
            <a:endParaRPr lang="nl-NL" dirty="0"/>
          </a:p>
        </p:txBody>
      </p:sp>
      <p:sp>
        <p:nvSpPr>
          <p:cNvPr id="5" name="Titel 1">
            <a:extLst>
              <a:ext uri="{FF2B5EF4-FFF2-40B4-BE49-F238E27FC236}">
                <a16:creationId xmlns:a16="http://schemas.microsoft.com/office/drawing/2014/main" id="{67467E89-8FF8-4A04-8D46-7FE0C3DD5953}"/>
              </a:ext>
            </a:extLst>
          </p:cNvPr>
          <p:cNvSpPr txBox="1">
            <a:spLocks/>
          </p:cNvSpPr>
          <p:nvPr/>
        </p:nvSpPr>
        <p:spPr>
          <a:xfrm>
            <a:off x="0" y="5757070"/>
            <a:ext cx="103632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400" dirty="0">
                <a:solidFill>
                  <a:schemeClr val="bg1"/>
                </a:solidFill>
              </a:rPr>
              <a:t>Water en energie</a:t>
            </a:r>
          </a:p>
        </p:txBody>
      </p:sp>
      <p:sp>
        <p:nvSpPr>
          <p:cNvPr id="6" name="Ondertitel 2">
            <a:extLst>
              <a:ext uri="{FF2B5EF4-FFF2-40B4-BE49-F238E27FC236}">
                <a16:creationId xmlns:a16="http://schemas.microsoft.com/office/drawing/2014/main" id="{CDB1A3C0-56B0-4A77-BF10-AD535F6312BC}"/>
              </a:ext>
            </a:extLst>
          </p:cNvPr>
          <p:cNvSpPr txBox="1">
            <a:spLocks/>
          </p:cNvSpPr>
          <p:nvPr/>
        </p:nvSpPr>
        <p:spPr>
          <a:xfrm>
            <a:off x="8971444" y="5105400"/>
            <a:ext cx="3114932"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bg1"/>
                </a:solidFill>
              </a:rPr>
              <a:t>6-9-2019</a:t>
            </a:r>
          </a:p>
          <a:p>
            <a:r>
              <a:rPr lang="nl-NL" sz="2400" dirty="0">
                <a:solidFill>
                  <a:schemeClr val="bg1"/>
                </a:solidFill>
              </a:rPr>
              <a:t>Jaar 3 – Periode 1</a:t>
            </a:r>
          </a:p>
          <a:p>
            <a:r>
              <a:rPr lang="nl-NL" sz="2400" dirty="0">
                <a:solidFill>
                  <a:schemeClr val="bg1"/>
                </a:solidFill>
              </a:rPr>
              <a:t>Les 1</a:t>
            </a:r>
          </a:p>
        </p:txBody>
      </p:sp>
      <p:sp>
        <p:nvSpPr>
          <p:cNvPr id="7" name="Rechthoek 6">
            <a:extLst>
              <a:ext uri="{FF2B5EF4-FFF2-40B4-BE49-F238E27FC236}">
                <a16:creationId xmlns:a16="http://schemas.microsoft.com/office/drawing/2014/main" id="{268E7462-0461-4603-8CE2-5553AFB448D8}"/>
              </a:ext>
            </a:extLst>
          </p:cNvPr>
          <p:cNvSpPr/>
          <p:nvPr/>
        </p:nvSpPr>
        <p:spPr>
          <a:xfrm>
            <a:off x="8114308" y="181895"/>
            <a:ext cx="2124428" cy="369332"/>
          </a:xfrm>
          <a:prstGeom prst="rect">
            <a:avLst/>
          </a:prstGeom>
        </p:spPr>
        <p:txBody>
          <a:bodyPr wrap="none">
            <a:spAutoFit/>
          </a:bodyPr>
          <a:lstStyle/>
          <a:p>
            <a:r>
              <a:rPr lang="nl-NL" dirty="0">
                <a:solidFill>
                  <a:schemeClr val="bg1">
                    <a:lumMod val="50000"/>
                  </a:schemeClr>
                </a:solidFill>
              </a:rPr>
              <a:t>IBS De Leefbare Stad</a:t>
            </a:r>
          </a:p>
        </p:txBody>
      </p:sp>
    </p:spTree>
    <p:extLst>
      <p:ext uri="{BB962C8B-B14F-4D97-AF65-F5344CB8AC3E}">
        <p14:creationId xmlns:p14="http://schemas.microsoft.com/office/powerpoint/2010/main" val="1636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FA466-D0F9-44D6-A57F-71ABDB7F6273}"/>
              </a:ext>
            </a:extLst>
          </p:cNvPr>
          <p:cNvSpPr>
            <a:spLocks noGrp="1"/>
          </p:cNvSpPr>
          <p:nvPr>
            <p:ph type="title"/>
          </p:nvPr>
        </p:nvSpPr>
        <p:spPr/>
        <p:txBody>
          <a:bodyPr/>
          <a:lstStyle/>
          <a:p>
            <a:r>
              <a:rPr lang="nl-NL" b="0" dirty="0"/>
              <a:t>Regenwateroverlast in stedelijk gebied</a:t>
            </a:r>
          </a:p>
        </p:txBody>
      </p:sp>
      <p:sp>
        <p:nvSpPr>
          <p:cNvPr id="3" name="Tijdelijke aanduiding voor inhoud 2">
            <a:extLst>
              <a:ext uri="{FF2B5EF4-FFF2-40B4-BE49-F238E27FC236}">
                <a16:creationId xmlns:a16="http://schemas.microsoft.com/office/drawing/2014/main" id="{5C0B4918-CC29-4C02-8E34-AC62F778640E}"/>
              </a:ext>
            </a:extLst>
          </p:cNvPr>
          <p:cNvSpPr>
            <a:spLocks noGrp="1"/>
          </p:cNvSpPr>
          <p:nvPr>
            <p:ph idx="1"/>
          </p:nvPr>
        </p:nvSpPr>
        <p:spPr/>
        <p:txBody>
          <a:bodyPr/>
          <a:lstStyle/>
          <a:p>
            <a:r>
              <a:rPr lang="nl-NL" dirty="0"/>
              <a:t>Een aantal belangrijke punten op een rij</a:t>
            </a:r>
          </a:p>
          <a:p>
            <a:pPr lvl="1"/>
            <a:r>
              <a:rPr lang="nl-NL" dirty="0"/>
              <a:t>Meer kans op extreme bui</a:t>
            </a:r>
          </a:p>
          <a:p>
            <a:pPr lvl="2"/>
            <a:r>
              <a:rPr lang="nl-NL" dirty="0"/>
              <a:t>omvang van extreme buien in het klimaat rond 2014 gemiddeld 10% hoger ligt dan in de tot nu toe gebruikte statistiek</a:t>
            </a:r>
          </a:p>
          <a:p>
            <a:pPr lvl="1"/>
            <a:r>
              <a:rPr lang="nl-NL" dirty="0"/>
              <a:t>Hevige buien worden heviger</a:t>
            </a:r>
          </a:p>
          <a:p>
            <a:pPr lvl="2"/>
            <a:r>
              <a:rPr lang="nl-NL" dirty="0"/>
              <a:t>analyse van waarnemingen in de afgelopen 15 jaar verwacht het KNMI dat de intensiteit van extreme buien toeneemt met 14% per graad opwarming. </a:t>
            </a:r>
          </a:p>
          <a:p>
            <a:pPr lvl="1"/>
            <a:endParaRPr lang="nl-NL" dirty="0"/>
          </a:p>
        </p:txBody>
      </p:sp>
      <p:pic>
        <p:nvPicPr>
          <p:cNvPr id="4" name="Afbeelding 3">
            <a:extLst>
              <a:ext uri="{FF2B5EF4-FFF2-40B4-BE49-F238E27FC236}">
                <a16:creationId xmlns:a16="http://schemas.microsoft.com/office/drawing/2014/main" id="{B5E82D4D-1320-44DB-8B1F-958DFC6E5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188" y="3984976"/>
            <a:ext cx="3844812" cy="2774951"/>
          </a:xfrm>
          <a:prstGeom prst="rect">
            <a:avLst/>
          </a:prstGeom>
        </p:spPr>
      </p:pic>
    </p:spTree>
    <p:extLst>
      <p:ext uri="{BB962C8B-B14F-4D97-AF65-F5344CB8AC3E}">
        <p14:creationId xmlns:p14="http://schemas.microsoft.com/office/powerpoint/2010/main" val="348802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558C7-DCF6-4D3F-BB4E-7650DC69D4CF}"/>
              </a:ext>
            </a:extLst>
          </p:cNvPr>
          <p:cNvSpPr>
            <a:spLocks noGrp="1"/>
          </p:cNvSpPr>
          <p:nvPr>
            <p:ph type="title"/>
          </p:nvPr>
        </p:nvSpPr>
        <p:spPr/>
        <p:txBody>
          <a:bodyPr/>
          <a:lstStyle/>
          <a:p>
            <a:r>
              <a:rPr lang="nl-NL" dirty="0"/>
              <a:t>Buienintensiteit en klimaatverandering</a:t>
            </a:r>
            <a:br>
              <a:rPr lang="nl-NL" dirty="0"/>
            </a:br>
            <a:endParaRPr lang="nl-NL" dirty="0"/>
          </a:p>
        </p:txBody>
      </p:sp>
      <p:sp>
        <p:nvSpPr>
          <p:cNvPr id="3" name="Tijdelijke aanduiding voor inhoud 2">
            <a:extLst>
              <a:ext uri="{FF2B5EF4-FFF2-40B4-BE49-F238E27FC236}">
                <a16:creationId xmlns:a16="http://schemas.microsoft.com/office/drawing/2014/main" id="{EA7D60E7-7DF7-4595-B06A-ED0BA75DE252}"/>
              </a:ext>
            </a:extLst>
          </p:cNvPr>
          <p:cNvSpPr>
            <a:spLocks noGrp="1"/>
          </p:cNvSpPr>
          <p:nvPr>
            <p:ph idx="1"/>
          </p:nvPr>
        </p:nvSpPr>
        <p:spPr/>
        <p:txBody>
          <a:bodyPr/>
          <a:lstStyle/>
          <a:p>
            <a:r>
              <a:rPr lang="nl-NL" dirty="0"/>
              <a:t>Hoger temperatuur resulteert in meer vocht in de lucht</a:t>
            </a:r>
          </a:p>
          <a:p>
            <a:r>
              <a:rPr lang="nl-NL" dirty="0"/>
              <a:t>Relatieve luchtvochtigheid gelijk &gt; </a:t>
            </a:r>
            <a:r>
              <a:rPr lang="nl-NL" dirty="0" err="1"/>
              <a:t>dauwpuntstemperatuur</a:t>
            </a:r>
            <a:r>
              <a:rPr lang="nl-NL" dirty="0"/>
              <a:t> omhoog &gt; toename van intensiteit van extreme buien</a:t>
            </a:r>
          </a:p>
          <a:p>
            <a:endParaRPr lang="nl-NL" dirty="0"/>
          </a:p>
          <a:p>
            <a:r>
              <a:rPr lang="nl-NL" dirty="0">
                <a:hlinkClick r:id="rId3"/>
              </a:rPr>
              <a:t>https://www.knmi.nl/kennis-en-datacentrum/achtergrond/extreme-neerslagsom-in-herwijnen</a:t>
            </a:r>
            <a:endParaRPr lang="nl-NL" dirty="0"/>
          </a:p>
        </p:txBody>
      </p:sp>
    </p:spTree>
    <p:extLst>
      <p:ext uri="{BB962C8B-B14F-4D97-AF65-F5344CB8AC3E}">
        <p14:creationId xmlns:p14="http://schemas.microsoft.com/office/powerpoint/2010/main" val="381767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97D3E-6C18-495A-948F-2FAF72BA937C}"/>
              </a:ext>
            </a:extLst>
          </p:cNvPr>
          <p:cNvSpPr>
            <a:spLocks noGrp="1"/>
          </p:cNvSpPr>
          <p:nvPr>
            <p:ph type="title"/>
          </p:nvPr>
        </p:nvSpPr>
        <p:spPr/>
        <p:txBody>
          <a:bodyPr/>
          <a:lstStyle/>
          <a:p>
            <a:r>
              <a:rPr lang="nl-NL" dirty="0"/>
              <a:t>Luchtvochtigheid en Dauwpunt</a:t>
            </a:r>
          </a:p>
        </p:txBody>
      </p:sp>
      <p:sp>
        <p:nvSpPr>
          <p:cNvPr id="3" name="Tijdelijke aanduiding voor inhoud 2">
            <a:extLst>
              <a:ext uri="{FF2B5EF4-FFF2-40B4-BE49-F238E27FC236}">
                <a16:creationId xmlns:a16="http://schemas.microsoft.com/office/drawing/2014/main" id="{272C1CDA-E0C7-44E1-BD3A-36159D972334}"/>
              </a:ext>
            </a:extLst>
          </p:cNvPr>
          <p:cNvSpPr>
            <a:spLocks noGrp="1"/>
          </p:cNvSpPr>
          <p:nvPr>
            <p:ph idx="1"/>
          </p:nvPr>
        </p:nvSpPr>
        <p:spPr/>
        <p:txBody>
          <a:bodyPr/>
          <a:lstStyle/>
          <a:p>
            <a:r>
              <a:rPr lang="nl-NL" dirty="0"/>
              <a:t>Lucht kan slechts een beperkte hoeveelheid vocht bevatten. De hoeveelheid vocht hangt af van de temperatuur.</a:t>
            </a:r>
          </a:p>
          <a:p>
            <a:r>
              <a:rPr lang="nl-NL" dirty="0"/>
              <a:t>Het dauwpunt is de temperatuur waarbij waterdamp begint te condenseren door afkoeling van de lucht, zonder dat vocht wordt toegevoerd of afgevoerd. Zodra de lucht de </a:t>
            </a:r>
            <a:r>
              <a:rPr lang="nl-NL" dirty="0" err="1"/>
              <a:t>dauwpuntstemperatuur</a:t>
            </a:r>
            <a:r>
              <a:rPr lang="nl-NL" dirty="0"/>
              <a:t> bereikt, is de lucht verzadigd met waterdamp.</a:t>
            </a:r>
          </a:p>
        </p:txBody>
      </p:sp>
    </p:spTree>
    <p:extLst>
      <p:ext uri="{BB962C8B-B14F-4D97-AF65-F5344CB8AC3E}">
        <p14:creationId xmlns:p14="http://schemas.microsoft.com/office/powerpoint/2010/main" val="206082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F04BD-2A72-4321-926F-3F3122EDBEDD}"/>
              </a:ext>
            </a:extLst>
          </p:cNvPr>
          <p:cNvSpPr>
            <a:spLocks noGrp="1"/>
          </p:cNvSpPr>
          <p:nvPr>
            <p:ph type="title"/>
          </p:nvPr>
        </p:nvSpPr>
        <p:spPr/>
        <p:txBody>
          <a:bodyPr/>
          <a:lstStyle/>
          <a:p>
            <a:r>
              <a:rPr lang="nl-NL" dirty="0"/>
              <a:t>Hogere Temperaturen?</a:t>
            </a:r>
          </a:p>
        </p:txBody>
      </p:sp>
      <p:sp>
        <p:nvSpPr>
          <p:cNvPr id="3" name="Tijdelijke aanduiding voor inhoud 2">
            <a:extLst>
              <a:ext uri="{FF2B5EF4-FFF2-40B4-BE49-F238E27FC236}">
                <a16:creationId xmlns:a16="http://schemas.microsoft.com/office/drawing/2014/main" id="{A9C8568B-3B4C-4B8C-B4D9-F9AC2C163F68}"/>
              </a:ext>
            </a:extLst>
          </p:cNvPr>
          <p:cNvSpPr>
            <a:spLocks noGrp="1"/>
          </p:cNvSpPr>
          <p:nvPr>
            <p:ph idx="1"/>
          </p:nvPr>
        </p:nvSpPr>
        <p:spPr/>
        <p:txBody>
          <a:bodyPr/>
          <a:lstStyle/>
          <a:p>
            <a:r>
              <a:rPr lang="nl-NL" dirty="0">
                <a:hlinkClick r:id="rId2"/>
              </a:rPr>
              <a:t>https://www.noordhollandsdagblad.nl/cnt/dmf20190712_23084809/enorme-wateroverlast-door-regenval-in-het-gooi-evenveel-regen-als-normaal-in-een-maand-video?utm_source=google&amp;utm_medium=organic</a:t>
            </a:r>
            <a:endParaRPr lang="nl-NL" dirty="0"/>
          </a:p>
        </p:txBody>
      </p:sp>
    </p:spTree>
    <p:extLst>
      <p:ext uri="{BB962C8B-B14F-4D97-AF65-F5344CB8AC3E}">
        <p14:creationId xmlns:p14="http://schemas.microsoft.com/office/powerpoint/2010/main" val="59355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A0307-3B4C-4120-BF7A-C8F6ABB5D472}"/>
              </a:ext>
            </a:extLst>
          </p:cNvPr>
          <p:cNvSpPr>
            <a:spLocks noGrp="1"/>
          </p:cNvSpPr>
          <p:nvPr>
            <p:ph type="title"/>
          </p:nvPr>
        </p:nvSpPr>
        <p:spPr/>
        <p:txBody>
          <a:bodyPr/>
          <a:lstStyle/>
          <a:p>
            <a:r>
              <a:rPr lang="nl-NL" dirty="0"/>
              <a:t>Ervaringen?</a:t>
            </a:r>
          </a:p>
        </p:txBody>
      </p:sp>
      <p:sp>
        <p:nvSpPr>
          <p:cNvPr id="3" name="Tijdelijke aanduiding voor inhoud 2">
            <a:extLst>
              <a:ext uri="{FF2B5EF4-FFF2-40B4-BE49-F238E27FC236}">
                <a16:creationId xmlns:a16="http://schemas.microsoft.com/office/drawing/2014/main" id="{2590E049-653C-4C35-8096-A828A1661F31}"/>
              </a:ext>
            </a:extLst>
          </p:cNvPr>
          <p:cNvSpPr>
            <a:spLocks noGrp="1"/>
          </p:cNvSpPr>
          <p:nvPr>
            <p:ph idx="1"/>
          </p:nvPr>
        </p:nvSpPr>
        <p:spPr/>
        <p:txBody>
          <a:bodyPr/>
          <a:lstStyle/>
          <a:p>
            <a:r>
              <a:rPr lang="nl-NL" dirty="0"/>
              <a:t>Zoek naar overlastverhalen voor een van de onderstaande steden:</a:t>
            </a:r>
          </a:p>
          <a:p>
            <a:pPr lvl="1"/>
            <a:r>
              <a:rPr lang="nl-NL" dirty="0"/>
              <a:t>Den Haag</a:t>
            </a:r>
          </a:p>
          <a:p>
            <a:pPr lvl="1"/>
            <a:r>
              <a:rPr lang="nl-NL" dirty="0"/>
              <a:t>Utrecht</a:t>
            </a:r>
          </a:p>
          <a:p>
            <a:pPr lvl="1"/>
            <a:r>
              <a:rPr lang="nl-NL" dirty="0"/>
              <a:t>Arnhem</a:t>
            </a:r>
          </a:p>
          <a:p>
            <a:pPr lvl="1"/>
            <a:r>
              <a:rPr lang="nl-NL" dirty="0"/>
              <a:t>Maastricht</a:t>
            </a:r>
          </a:p>
          <a:p>
            <a:pPr lvl="1"/>
            <a:r>
              <a:rPr lang="nl-NL" dirty="0"/>
              <a:t>Leeuwarden</a:t>
            </a:r>
          </a:p>
          <a:p>
            <a:pPr lvl="1"/>
            <a:r>
              <a:rPr lang="nl-NL" dirty="0"/>
              <a:t>Den Bosch</a:t>
            </a:r>
          </a:p>
          <a:p>
            <a:pPr marL="457200" lvl="1" indent="0">
              <a:buNone/>
            </a:pPr>
            <a:endParaRPr lang="nl-NL" dirty="0"/>
          </a:p>
        </p:txBody>
      </p:sp>
      <p:pic>
        <p:nvPicPr>
          <p:cNvPr id="4" name="Afbeelding 3">
            <a:extLst>
              <a:ext uri="{FF2B5EF4-FFF2-40B4-BE49-F238E27FC236}">
                <a16:creationId xmlns:a16="http://schemas.microsoft.com/office/drawing/2014/main" id="{01F1B420-7F20-4E31-BA25-839279467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232" y="2181944"/>
            <a:ext cx="6143625" cy="4343400"/>
          </a:xfrm>
          <a:prstGeom prst="rect">
            <a:avLst/>
          </a:prstGeom>
        </p:spPr>
      </p:pic>
      <p:sp>
        <p:nvSpPr>
          <p:cNvPr id="5" name="Tekstvak 4">
            <a:extLst>
              <a:ext uri="{FF2B5EF4-FFF2-40B4-BE49-F238E27FC236}">
                <a16:creationId xmlns:a16="http://schemas.microsoft.com/office/drawing/2014/main" id="{2EF22D03-41EC-463E-995C-DB5705E0CBEF}"/>
              </a:ext>
            </a:extLst>
          </p:cNvPr>
          <p:cNvSpPr txBox="1"/>
          <p:nvPr/>
        </p:nvSpPr>
        <p:spPr>
          <a:xfrm>
            <a:off x="10545057" y="6525344"/>
            <a:ext cx="1320800" cy="923330"/>
          </a:xfrm>
          <a:prstGeom prst="rect">
            <a:avLst/>
          </a:prstGeom>
          <a:noFill/>
        </p:spPr>
        <p:txBody>
          <a:bodyPr wrap="square" rtlCol="0">
            <a:spAutoFit/>
          </a:bodyPr>
          <a:lstStyle/>
          <a:p>
            <a:r>
              <a:rPr lang="nl-NL" dirty="0"/>
              <a:t> TU Delft</a:t>
            </a:r>
          </a:p>
          <a:p>
            <a:br>
              <a:rPr lang="nl-NL" dirty="0"/>
            </a:br>
            <a:endParaRPr lang="nl-NL" dirty="0"/>
          </a:p>
        </p:txBody>
      </p:sp>
      <p:sp>
        <p:nvSpPr>
          <p:cNvPr id="6" name="Tekstvak 5">
            <a:extLst>
              <a:ext uri="{FF2B5EF4-FFF2-40B4-BE49-F238E27FC236}">
                <a16:creationId xmlns:a16="http://schemas.microsoft.com/office/drawing/2014/main" id="{EDA3ACED-5683-4B92-BAFD-3AE146E40EFF}"/>
              </a:ext>
            </a:extLst>
          </p:cNvPr>
          <p:cNvSpPr txBox="1"/>
          <p:nvPr/>
        </p:nvSpPr>
        <p:spPr>
          <a:xfrm>
            <a:off x="641482" y="5283200"/>
            <a:ext cx="3996267" cy="923330"/>
          </a:xfrm>
          <a:prstGeom prst="rect">
            <a:avLst/>
          </a:prstGeom>
          <a:noFill/>
        </p:spPr>
        <p:txBody>
          <a:bodyPr wrap="square" rtlCol="0">
            <a:spAutoFit/>
          </a:bodyPr>
          <a:lstStyle/>
          <a:p>
            <a:r>
              <a:rPr lang="nl-NL" dirty="0">
                <a:hlinkClick r:id="rId3"/>
              </a:rPr>
              <a:t>https://www.nemokennislink.nl/publicaties/in-welke-steden-richten-hoosbuien-de-meeste-schade-aan/</a:t>
            </a:r>
            <a:endParaRPr lang="nl-NL" dirty="0"/>
          </a:p>
        </p:txBody>
      </p:sp>
    </p:spTree>
    <p:extLst>
      <p:ext uri="{BB962C8B-B14F-4D97-AF65-F5344CB8AC3E}">
        <p14:creationId xmlns:p14="http://schemas.microsoft.com/office/powerpoint/2010/main" val="14841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dirty="0"/>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dirty="0"/>
              <a:t>Gezamenlijk plan van gemeenten, waterschappen, provincies en het Rijk. </a:t>
            </a:r>
          </a:p>
          <a:p>
            <a:r>
              <a:rPr lang="nl-NL" dirty="0"/>
              <a:t>Het plan versnelt en intensiveert de aanpak van:</a:t>
            </a:r>
          </a:p>
          <a:p>
            <a:pPr lvl="1"/>
            <a:r>
              <a:rPr lang="nl-NL" dirty="0"/>
              <a:t>wateroverlast</a:t>
            </a:r>
          </a:p>
          <a:p>
            <a:pPr lvl="1"/>
            <a:r>
              <a:rPr lang="nl-NL" dirty="0"/>
              <a:t>hittestress</a:t>
            </a:r>
          </a:p>
          <a:p>
            <a:pPr lvl="1"/>
            <a:r>
              <a:rPr lang="nl-NL" dirty="0"/>
              <a:t>droogte </a:t>
            </a:r>
          </a:p>
          <a:p>
            <a:pPr lvl="1"/>
            <a:r>
              <a:rPr lang="nl-NL" dirty="0"/>
              <a:t>gevolgen van overstromingen</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37889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24B3E61-5081-441E-A03A-E139A8F74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011" y="2408264"/>
            <a:ext cx="3140990" cy="4449736"/>
          </a:xfrm>
          <a:prstGeom prst="rect">
            <a:avLst/>
          </a:prstGeom>
        </p:spPr>
      </p:pic>
      <p:sp>
        <p:nvSpPr>
          <p:cNvPr id="2" name="Titel 1">
            <a:extLst>
              <a:ext uri="{FF2B5EF4-FFF2-40B4-BE49-F238E27FC236}">
                <a16:creationId xmlns:a16="http://schemas.microsoft.com/office/drawing/2014/main" id="{EC91F2CC-A216-488C-9F1D-B7ADD28AE4B4}"/>
              </a:ext>
            </a:extLst>
          </p:cNvPr>
          <p:cNvSpPr>
            <a:spLocks noGrp="1"/>
          </p:cNvSpPr>
          <p:nvPr>
            <p:ph type="title"/>
          </p:nvPr>
        </p:nvSpPr>
        <p:spPr/>
        <p:txBody>
          <a:bodyPr/>
          <a:lstStyle/>
          <a:p>
            <a:r>
              <a:rPr lang="nl-NL" dirty="0"/>
              <a:t>Klimaatadaptatie &amp; Omgevingswet</a:t>
            </a:r>
          </a:p>
        </p:txBody>
      </p:sp>
      <p:sp>
        <p:nvSpPr>
          <p:cNvPr id="3" name="Tijdelijke aanduiding voor inhoud 2">
            <a:extLst>
              <a:ext uri="{FF2B5EF4-FFF2-40B4-BE49-F238E27FC236}">
                <a16:creationId xmlns:a16="http://schemas.microsoft.com/office/drawing/2014/main" id="{42B45D3B-B05E-4759-A4A1-2369D956E943}"/>
              </a:ext>
            </a:extLst>
          </p:cNvPr>
          <p:cNvSpPr>
            <a:spLocks noGrp="1"/>
          </p:cNvSpPr>
          <p:nvPr>
            <p:ph idx="1"/>
          </p:nvPr>
        </p:nvSpPr>
        <p:spPr>
          <a:xfrm>
            <a:off x="2735627" y="1196754"/>
            <a:ext cx="8846773" cy="2615830"/>
          </a:xfrm>
        </p:spPr>
        <p:txBody>
          <a:bodyPr/>
          <a:lstStyle/>
          <a:p>
            <a:r>
              <a:rPr lang="nl-NL" dirty="0"/>
              <a:t>2021 nieuwe Omgevingswet. </a:t>
            </a:r>
          </a:p>
          <a:p>
            <a:r>
              <a:rPr lang="nl-NL" dirty="0"/>
              <a:t>vervangt veel wetten die betrekking hebben op de fysieke leefomgeving, </a:t>
            </a:r>
          </a:p>
          <a:p>
            <a:r>
              <a:rPr lang="nl-NL" dirty="0"/>
              <a:t>biedt nieuwe instrumenten</a:t>
            </a:r>
          </a:p>
          <a:p>
            <a:r>
              <a:rPr lang="nl-NL" dirty="0"/>
              <a:t>meer integrale en gebiedsgerichte aanpak. </a:t>
            </a:r>
          </a:p>
          <a:p>
            <a:endParaRPr lang="nl-NL" dirty="0"/>
          </a:p>
        </p:txBody>
      </p:sp>
      <p:sp>
        <p:nvSpPr>
          <p:cNvPr id="5" name="Tekstvak 4">
            <a:extLst>
              <a:ext uri="{FF2B5EF4-FFF2-40B4-BE49-F238E27FC236}">
                <a16:creationId xmlns:a16="http://schemas.microsoft.com/office/drawing/2014/main" id="{9C7B97E3-4055-4C59-92EB-D5DE786A04A5}"/>
              </a:ext>
            </a:extLst>
          </p:cNvPr>
          <p:cNvSpPr txBox="1"/>
          <p:nvPr/>
        </p:nvSpPr>
        <p:spPr>
          <a:xfrm>
            <a:off x="2735627" y="4153546"/>
            <a:ext cx="6315383" cy="2092881"/>
          </a:xfrm>
          <a:prstGeom prst="rect">
            <a:avLst/>
          </a:prstGeom>
          <a:noFill/>
        </p:spPr>
        <p:txBody>
          <a:bodyPr wrap="square" rtlCol="0">
            <a:spAutoFit/>
          </a:bodyPr>
          <a:lstStyle/>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City Deal Klimaatadaptatie onderzoek naar mogelijkheden en kansen voor klimaatadaptatie in de stedelijke leefomgeving</a:t>
            </a:r>
          </a:p>
          <a:p>
            <a:endParaRPr lang="nl-NL" dirty="0"/>
          </a:p>
        </p:txBody>
      </p:sp>
    </p:spTree>
    <p:extLst>
      <p:ext uri="{BB962C8B-B14F-4D97-AF65-F5344CB8AC3E}">
        <p14:creationId xmlns:p14="http://schemas.microsoft.com/office/powerpoint/2010/main" val="19181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395A6-7F51-420C-A95D-E63F6E94F3CA}"/>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57E97F59-B46C-4C7B-818B-0D4AD99C0953}"/>
              </a:ext>
            </a:extLst>
          </p:cNvPr>
          <p:cNvSpPr>
            <a:spLocks noGrp="1"/>
          </p:cNvSpPr>
          <p:nvPr>
            <p:ph idx="1"/>
          </p:nvPr>
        </p:nvSpPr>
        <p:spPr>
          <a:xfrm>
            <a:off x="1885243" y="1196753"/>
            <a:ext cx="9697157" cy="4929411"/>
          </a:xfrm>
        </p:spPr>
        <p:txBody>
          <a:bodyPr>
            <a:normAutofit/>
          </a:bodyPr>
          <a:lstStyle/>
          <a:p>
            <a:r>
              <a:rPr lang="nl-NL" dirty="0"/>
              <a:t>Zoek naar verschillende bronnen die informatie verschaffen over wateroverlast en eventuele oplossingen.</a:t>
            </a:r>
          </a:p>
          <a:p>
            <a:endParaRPr lang="nl-NL" dirty="0"/>
          </a:p>
          <a:p>
            <a:pPr lvl="1"/>
            <a:r>
              <a:rPr lang="nl-NL" sz="2000" dirty="0">
                <a:hlinkClick r:id="rId2"/>
              </a:rPr>
              <a:t>https://www.wur.nl/nl/Dossiers/dossier/Wateroverlast.htm</a:t>
            </a:r>
            <a:endParaRPr lang="nl-NL" sz="2000" dirty="0"/>
          </a:p>
          <a:p>
            <a:pPr lvl="1"/>
            <a:r>
              <a:rPr lang="nl-NL" sz="2000" dirty="0">
                <a:hlinkClick r:id="rId3"/>
              </a:rPr>
              <a:t>https://www.tno.nl/media/3960/factsheet-waterrobuuste-steden.pdf</a:t>
            </a:r>
            <a:r>
              <a:rPr lang="nl-NL" sz="2000" dirty="0"/>
              <a:t> </a:t>
            </a:r>
          </a:p>
          <a:p>
            <a:pPr lvl="1"/>
            <a:r>
              <a:rPr lang="nl-NL" sz="2000" dirty="0">
                <a:hlinkClick r:id="rId4"/>
              </a:rPr>
              <a:t>https://ruimtelijkeadaptatie.nl/</a:t>
            </a:r>
            <a:endParaRPr lang="nl-NL" sz="2000" dirty="0"/>
          </a:p>
          <a:p>
            <a:pPr lvl="1"/>
            <a:r>
              <a:rPr lang="nl-NL" sz="2000" dirty="0">
                <a:hlinkClick r:id="rId5"/>
              </a:rPr>
              <a:t>https://ruimtelijkeadaptatie.nl/handreiking/handreiking/weten/kansen/</a:t>
            </a:r>
            <a:endParaRPr lang="nl-NL" sz="2000" dirty="0"/>
          </a:p>
          <a:p>
            <a:pPr lvl="1"/>
            <a:r>
              <a:rPr lang="nl-NL" sz="2000" dirty="0">
                <a:hlinkClick r:id="rId6"/>
              </a:rPr>
              <a:t>https://kbstoolbox.nl/nl/new-project</a:t>
            </a:r>
            <a:endParaRPr lang="nl-NL" sz="2000" dirty="0"/>
          </a:p>
          <a:p>
            <a:pPr lvl="1"/>
            <a:r>
              <a:rPr lang="nl-NL" sz="2000" dirty="0">
                <a:hlinkClick r:id="rId7"/>
              </a:rPr>
              <a:t>https://www.nemokennislink.nl/publicaties/in-welke-steden-richten-hoosbuien-de-meeste-schade-aan/</a:t>
            </a:r>
            <a:endParaRPr lang="nl-NL" sz="2000" dirty="0"/>
          </a:p>
          <a:p>
            <a:pPr lvl="1"/>
            <a:r>
              <a:rPr lang="nl-NL" sz="2000" dirty="0">
                <a:hlinkClick r:id="rId8"/>
              </a:rPr>
              <a:t>https://ruimtelijkeadaptatie.nl/vaste-onderdelen/serviceblok/bibliotheek/@158056/peilstok-2014/</a:t>
            </a:r>
            <a:endParaRPr lang="nl-NL" sz="2000" dirty="0"/>
          </a:p>
          <a:p>
            <a:pPr lvl="1"/>
            <a:endParaRPr lang="nl-NL" dirty="0"/>
          </a:p>
          <a:p>
            <a:pPr lvl="1"/>
            <a:endParaRPr lang="nl-NL" dirty="0"/>
          </a:p>
          <a:p>
            <a:pPr lvl="1"/>
            <a:endParaRPr lang="nl-NL" dirty="0"/>
          </a:p>
        </p:txBody>
      </p:sp>
    </p:spTree>
    <p:extLst>
      <p:ext uri="{BB962C8B-B14F-4D97-AF65-F5344CB8AC3E}">
        <p14:creationId xmlns:p14="http://schemas.microsoft.com/office/powerpoint/2010/main" val="207211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621558" y="1020370"/>
            <a:ext cx="4888693"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leeropdracht kun je: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Onderbouwen op welke manieren klimaatadaptatie van meerwaarde kan zijn voor een stad.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gestructureerd onderzoek (deskresearch) doen;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op basis van bronnen een theoretisch kader opstellen. </a:t>
            </a:r>
          </a:p>
        </p:txBody>
      </p:sp>
      <p:sp>
        <p:nvSpPr>
          <p:cNvPr id="14340" name="Rectangle 4"/>
          <p:cNvSpPr>
            <a:spLocks noChangeArrowheads="1"/>
          </p:cNvSpPr>
          <p:nvPr/>
        </p:nvSpPr>
        <p:spPr bwMode="auto">
          <a:xfrm>
            <a:off x="1612020" y="2550651"/>
            <a:ext cx="4904309"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Dit leerproduct bestaat uit twee onderdelen. Je onderzoekt de meerwaarde van klimaatadaptatie voor een stad. Je onderbouwt op welke manier klimaatadaptatie van meerwaarde kan zijn voor het project (IBS). </a:t>
            </a:r>
          </a:p>
          <a:p>
            <a:pPr marL="228600" marR="0" lvl="0" indent="-228600" algn="l" defTabSz="914400" rtl="0" eaLnBrk="0" fontAlgn="auto" latinLnBrk="0" hangingPunct="0">
              <a:lnSpc>
                <a:spcPct val="100000"/>
              </a:lnSpc>
              <a:spcBef>
                <a:spcPts val="0"/>
              </a:spcBef>
              <a:spcAft>
                <a:spcPts val="0"/>
              </a:spcAft>
              <a:buClrTx/>
              <a:buSzTx/>
              <a:buFontTx/>
              <a:buAutoNum type="arabicPeriod"/>
              <a:tabLst/>
              <a:defRPr/>
            </a:pP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Onderzoeksverslag </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met daarin: een onderzoeksvraag, plan van aanpak, resultaten (samenvatting in eigen woorden), conclusie.</a:t>
            </a:r>
          </a:p>
          <a:p>
            <a:pPr marL="228600" marR="0" lvl="0" indent="-228600" algn="l" defTabSz="914400" rtl="0" eaLnBrk="0" fontAlgn="auto" latinLnBrk="0" hangingPunct="0">
              <a:lnSpc>
                <a:spcPct val="100000"/>
              </a:lnSpc>
              <a:spcBef>
                <a:spcPts val="0"/>
              </a:spcBef>
              <a:spcAft>
                <a:spcPts val="0"/>
              </a:spcAft>
              <a:buClrTx/>
              <a:buSzTx/>
              <a:buFontTx/>
              <a:buAutoNum type="arabicPeriod"/>
              <a:tabLst/>
              <a:defRPr/>
            </a:pP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Onderbouwing </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met daarin: de probleemstelling van het project, een stakeholdersanalyse, de kansen van klimaatadaptatie binnen het project (onderbouwd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ahv</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je onderzoek en literatuur).</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p>
        </p:txBody>
      </p:sp>
      <p:sp>
        <p:nvSpPr>
          <p:cNvPr id="14342" name="Rectangle 6"/>
          <p:cNvSpPr>
            <a:spLocks noChangeArrowheads="1"/>
          </p:cNvSpPr>
          <p:nvPr/>
        </p:nvSpPr>
        <p:spPr bwMode="auto">
          <a:xfrm>
            <a:off x="6917457" y="3076133"/>
            <a:ext cx="4765729" cy="769441"/>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de VLC.</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het leerproduct van je medestudent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Deadline: donderdag 26 sept 2019</a:t>
            </a:r>
          </a:p>
        </p:txBody>
      </p:sp>
      <p:sp>
        <p:nvSpPr>
          <p:cNvPr id="14344" name="Rectangle 8"/>
          <p:cNvSpPr>
            <a:spLocks noChangeArrowheads="1"/>
          </p:cNvSpPr>
          <p:nvPr/>
        </p:nvSpPr>
        <p:spPr bwMode="auto">
          <a:xfrm>
            <a:off x="6917457" y="4333189"/>
            <a:ext cx="4765729"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Bijeenkomsten</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Water en energie &amp; IBS uren</a:t>
            </a:r>
          </a:p>
        </p:txBody>
      </p:sp>
      <p:sp>
        <p:nvSpPr>
          <p:cNvPr id="14348" name="Tekstvak 23"/>
          <p:cNvSpPr txBox="1">
            <a:spLocks noChangeArrowheads="1"/>
          </p:cNvSpPr>
          <p:nvPr/>
        </p:nvSpPr>
        <p:spPr bwMode="auto">
          <a:xfrm>
            <a:off x="2853447" y="338147"/>
            <a:ext cx="9255425" cy="70788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1920_1_3_LO 1 Water en energie: De waarde van klimaatadaptatie voor de stad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Afbeelding 18"/>
          <p:cNvPicPr>
            <a:picLocks noChangeAspect="1"/>
          </p:cNvPicPr>
          <p:nvPr/>
        </p:nvPicPr>
        <p:blipFill rotWithShape="1">
          <a:blip r:embed="rId3" cstate="print">
            <a:extLst>
              <a:ext uri="{28A0092B-C50C-407E-A947-70E740481C1C}">
                <a14:useLocalDpi xmlns:a14="http://schemas.microsoft.com/office/drawing/2010/main" val="0"/>
              </a:ext>
            </a:extLst>
          </a:blip>
          <a:srcRect l="21805" r="10840"/>
          <a:stretch/>
        </p:blipFill>
        <p:spPr>
          <a:xfrm>
            <a:off x="1010209" y="862766"/>
            <a:ext cx="299335" cy="412425"/>
          </a:xfrm>
          <a:prstGeom prst="rect">
            <a:avLst/>
          </a:prstGeom>
        </p:spPr>
      </p:pic>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645" y="2313676"/>
            <a:ext cx="263290" cy="321303"/>
          </a:xfrm>
          <a:prstGeom prst="rect">
            <a:avLst/>
          </a:prstGeom>
        </p:spPr>
      </p:pic>
      <p:pic>
        <p:nvPicPr>
          <p:cNvPr id="22" name="Afbeelding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017" y="4525723"/>
            <a:ext cx="266283" cy="416301"/>
          </a:xfrm>
          <a:prstGeom prst="rect">
            <a:avLst/>
          </a:prstGeom>
        </p:spPr>
      </p:pic>
      <p:pic>
        <p:nvPicPr>
          <p:cNvPr id="23" name="Afbeelding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4226" y="2850824"/>
            <a:ext cx="385812" cy="263054"/>
          </a:xfrm>
          <a:prstGeom prst="rect">
            <a:avLst/>
          </a:prstGeom>
        </p:spPr>
      </p:pic>
      <p:pic>
        <p:nvPicPr>
          <p:cNvPr id="24" name="Afbeelding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2503" y="5020399"/>
            <a:ext cx="299225" cy="290796"/>
          </a:xfrm>
          <a:prstGeom prst="rect">
            <a:avLst/>
          </a:prstGeom>
        </p:spPr>
      </p:pic>
      <p:pic>
        <p:nvPicPr>
          <p:cNvPr id="25" name="Afbeelding 2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592437" y="4331162"/>
            <a:ext cx="269390" cy="260485"/>
          </a:xfrm>
          <a:prstGeom prst="rect">
            <a:avLst/>
          </a:prstGeom>
        </p:spPr>
      </p:pic>
      <p:sp>
        <p:nvSpPr>
          <p:cNvPr id="26" name="Rectangle 4"/>
          <p:cNvSpPr>
            <a:spLocks noChangeArrowheads="1"/>
          </p:cNvSpPr>
          <p:nvPr/>
        </p:nvSpPr>
        <p:spPr bwMode="auto">
          <a:xfrm>
            <a:off x="1612020" y="4596851"/>
            <a:ext cx="4904309" cy="1954381"/>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srgbClr val="0070C0"/>
                </a:solidFill>
                <a:effectLst/>
                <a:uLnTx/>
                <a:uFillTx/>
                <a:latin typeface="Calibri"/>
                <a:ea typeface="Calibri" pitchFamily="34" charset="0"/>
                <a:cs typeface="Arial" charset="0"/>
              </a:rPr>
              <a:t>Leerpad</a:t>
            </a:r>
            <a:endPar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Onderzoek op welke manieren klimaatadaptatie van meerwaarde kan zijn voor een stad. Formuleer hiervoor een onderzoeksvraag en maak een plan van aanpak.</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Gebruik minimaal 3 verschillende bronnen.</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Omschrijf de resultaten in je eigen woorden en verwijs op correcte wijze naar de bronnen (APA).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Verwerk minimaal de volgende begrippen: Extreme neerslag, wateroverlast en droogte, draagvlak, hittestress, gevolgschade, leefbaarheid en economische meerwaarde.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Trek een logische conclusie waarin je antwoord geeft op je onderzoeksvraag.</a:t>
            </a:r>
          </a:p>
        </p:txBody>
      </p:sp>
      <p:sp>
        <p:nvSpPr>
          <p:cNvPr id="27" name="Rectangle 8"/>
          <p:cNvSpPr>
            <a:spLocks noChangeArrowheads="1"/>
          </p:cNvSpPr>
          <p:nvPr/>
        </p:nvSpPr>
        <p:spPr bwMode="auto">
          <a:xfrm>
            <a:off x="6917457" y="5078755"/>
            <a:ext cx="4765729" cy="600164"/>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Bronnen</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Lessen Water en energie leerjaar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Zelf op te zoeken bronnen via internet</a:t>
            </a:r>
          </a:p>
        </p:txBody>
      </p:sp>
      <p:sp>
        <p:nvSpPr>
          <p:cNvPr id="21" name="Rectangle 6"/>
          <p:cNvSpPr>
            <a:spLocks noChangeArrowheads="1"/>
          </p:cNvSpPr>
          <p:nvPr/>
        </p:nvSpPr>
        <p:spPr bwMode="auto">
          <a:xfrm>
            <a:off x="6917457" y="1019152"/>
            <a:ext cx="4765729"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Vervolg </a:t>
            </a:r>
            <a:r>
              <a:rPr kumimoji="0" lang="nl-NL" sz="1100" b="1" i="0" u="none" strike="noStrike" kern="1200" cap="none" spc="0" normalizeH="0" baseline="0" noProof="0" dirty="0" err="1">
                <a:ln>
                  <a:noFill/>
                </a:ln>
                <a:solidFill>
                  <a:srgbClr val="0070C0"/>
                </a:solidFill>
                <a:effectLst/>
                <a:uLnTx/>
                <a:uFillTx/>
                <a:latin typeface="Calibri"/>
                <a:ea typeface="Calibri" pitchFamily="34" charset="0"/>
                <a:cs typeface="Arial" charset="0"/>
              </a:rPr>
              <a:t>leerpad</a:t>
            </a:r>
            <a:endPar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Omschrijf nu welke kansen voor klimaatadaptatie jij ziet ten aanzien van het project .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Start met een omschrijving van de probleemstelling van het project.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Breng vervolgens in kaart wie er allemaal betrokken zijn bij het project (stakeholdersanalyse).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Omschrijf welke kansen jij ziet voor klimaatadaptatie binnen het project. Verwijs hierbij expliciet naar de resultaten van jouw eigen onderzoek en verwijs ook hierbij naar bronnen. </a:t>
            </a:r>
          </a:p>
        </p:txBody>
      </p:sp>
      <p:pic>
        <p:nvPicPr>
          <p:cNvPr id="2" name="Afbeelding 1">
            <a:extLst>
              <a:ext uri="{FF2B5EF4-FFF2-40B4-BE49-F238E27FC236}">
                <a16:creationId xmlns:a16="http://schemas.microsoft.com/office/drawing/2014/main" id="{9059EC23-5C65-4478-8EF7-DF558A9FBE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24380" y="5838848"/>
            <a:ext cx="2355272" cy="952694"/>
          </a:xfrm>
          <a:prstGeom prst="rect">
            <a:avLst/>
          </a:prstGeom>
        </p:spPr>
      </p:pic>
      <p:pic>
        <p:nvPicPr>
          <p:cNvPr id="3" name="Afbeelding 2">
            <a:extLst>
              <a:ext uri="{FF2B5EF4-FFF2-40B4-BE49-F238E27FC236}">
                <a16:creationId xmlns:a16="http://schemas.microsoft.com/office/drawing/2014/main" id="{15964FD8-CABF-4A60-94AD-14997A20CB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48" y="5100566"/>
            <a:ext cx="1198544" cy="17322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4EB23-47C7-48BD-9F2B-358641FF6CD2}"/>
              </a:ext>
            </a:extLst>
          </p:cNvPr>
          <p:cNvSpPr>
            <a:spLocks noGrp="1"/>
          </p:cNvSpPr>
          <p:nvPr>
            <p:ph type="title"/>
          </p:nvPr>
        </p:nvSpPr>
        <p:spPr>
          <a:xfrm>
            <a:off x="1800578" y="252060"/>
            <a:ext cx="8590844" cy="1143000"/>
          </a:xfrm>
        </p:spPr>
        <p:txBody>
          <a:bodyPr>
            <a:normAutofit fontScale="90000"/>
          </a:bodyPr>
          <a:lstStyle/>
          <a:p>
            <a:r>
              <a:rPr lang="nl-NL" dirty="0"/>
              <a:t>Wateroverlast door plensbuien in Gelderland en Limburg</a:t>
            </a:r>
          </a:p>
        </p:txBody>
      </p:sp>
      <p:pic>
        <p:nvPicPr>
          <p:cNvPr id="5" name="Tijdelijke aanduiding voor inhoud 4">
            <a:extLst>
              <a:ext uri="{FF2B5EF4-FFF2-40B4-BE49-F238E27FC236}">
                <a16:creationId xmlns:a16="http://schemas.microsoft.com/office/drawing/2014/main" id="{5988D310-ADA3-4FFF-B9A4-DC55045838E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348706"/>
            <a:ext cx="5384800" cy="3028950"/>
          </a:xfrm>
          <a:prstGeom prst="rect">
            <a:avLst/>
          </a:prstGeom>
        </p:spPr>
      </p:pic>
      <p:sp>
        <p:nvSpPr>
          <p:cNvPr id="4" name="Tijdelijke aanduiding voor inhoud 3">
            <a:extLst>
              <a:ext uri="{FF2B5EF4-FFF2-40B4-BE49-F238E27FC236}">
                <a16:creationId xmlns:a16="http://schemas.microsoft.com/office/drawing/2014/main" id="{7D73052B-14BA-4609-B8E3-C952B4E81D15}"/>
              </a:ext>
            </a:extLst>
          </p:cNvPr>
          <p:cNvSpPr>
            <a:spLocks noGrp="1"/>
          </p:cNvSpPr>
          <p:nvPr>
            <p:ph sz="half" idx="2"/>
          </p:nvPr>
        </p:nvSpPr>
        <p:spPr/>
        <p:txBody>
          <a:bodyPr/>
          <a:lstStyle/>
          <a:p>
            <a:r>
              <a:rPr lang="nl-NL" dirty="0">
                <a:hlinkClick r:id="rId3"/>
              </a:rPr>
              <a:t>https://nos.nl/artikel/2296095-wateroverlast-door-plensbuien-in-gelderland-en-limburg.html</a:t>
            </a:r>
            <a:endParaRPr lang="nl-NL" dirty="0"/>
          </a:p>
          <a:p>
            <a:endParaRPr lang="nl-NL" dirty="0"/>
          </a:p>
          <a:p>
            <a:r>
              <a:rPr lang="nl-NL" dirty="0"/>
              <a:t>2-8-19</a:t>
            </a:r>
          </a:p>
        </p:txBody>
      </p:sp>
    </p:spTree>
    <p:extLst>
      <p:ext uri="{BB962C8B-B14F-4D97-AF65-F5344CB8AC3E}">
        <p14:creationId xmlns:p14="http://schemas.microsoft.com/office/powerpoint/2010/main" val="27409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7644" y="160336"/>
            <a:ext cx="8116711" cy="1143000"/>
          </a:xfrm>
        </p:spPr>
        <p:txBody>
          <a:bodyPr>
            <a:normAutofit fontScale="90000"/>
          </a:bodyPr>
          <a:lstStyle/>
          <a:p>
            <a:r>
              <a:rPr lang="nl-NL" dirty="0"/>
              <a:t>Kasteeleigenaren bezorgd over gevolgen van klimaatverandering</a:t>
            </a:r>
          </a:p>
        </p:txBody>
      </p:sp>
      <p:pic>
        <p:nvPicPr>
          <p:cNvPr id="7" name="Tijdelijke aanduiding voor inhoud 6">
            <a:extLst>
              <a:ext uri="{FF2B5EF4-FFF2-40B4-BE49-F238E27FC236}">
                <a16:creationId xmlns:a16="http://schemas.microsoft.com/office/drawing/2014/main" id="{26F0B344-343E-4D82-B94C-042CC59542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348706"/>
            <a:ext cx="5384800" cy="3028950"/>
          </a:xfrm>
          <a:prstGeom prst="rect">
            <a:avLst/>
          </a:prstGeom>
        </p:spPr>
      </p:pic>
      <p:sp>
        <p:nvSpPr>
          <p:cNvPr id="6" name="Tijdelijke aanduiding voor inhoud 5">
            <a:extLst>
              <a:ext uri="{FF2B5EF4-FFF2-40B4-BE49-F238E27FC236}">
                <a16:creationId xmlns:a16="http://schemas.microsoft.com/office/drawing/2014/main" id="{48E66506-E39F-4050-AE0D-CAA7C4FC165B}"/>
              </a:ext>
            </a:extLst>
          </p:cNvPr>
          <p:cNvSpPr>
            <a:spLocks noGrp="1"/>
          </p:cNvSpPr>
          <p:nvPr>
            <p:ph sz="half" idx="2"/>
          </p:nvPr>
        </p:nvSpPr>
        <p:spPr>
          <a:xfrm>
            <a:off x="6197600" y="1600201"/>
            <a:ext cx="5170311" cy="4525963"/>
          </a:xfrm>
        </p:spPr>
        <p:txBody>
          <a:bodyPr/>
          <a:lstStyle/>
          <a:p>
            <a:r>
              <a:rPr lang="nl-NL" dirty="0">
                <a:hlinkClick r:id="rId3"/>
              </a:rPr>
              <a:t>https://ruimtelijkeadaptatie.nl/actueel/actueel/nieuws/2019/kasteeleigenaren/</a:t>
            </a:r>
            <a:endParaRPr lang="nl-NL" dirty="0"/>
          </a:p>
          <a:p>
            <a:endParaRPr lang="nl-NL" dirty="0"/>
          </a:p>
          <a:p>
            <a:r>
              <a:rPr lang="nl-NL" dirty="0"/>
              <a:t>4-9-19</a:t>
            </a:r>
          </a:p>
        </p:txBody>
      </p:sp>
    </p:spTree>
    <p:extLst>
      <p:ext uri="{BB962C8B-B14F-4D97-AF65-F5344CB8AC3E}">
        <p14:creationId xmlns:p14="http://schemas.microsoft.com/office/powerpoint/2010/main" val="69839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1688B-019D-4839-9AF2-E7A403414251}"/>
              </a:ext>
            </a:extLst>
          </p:cNvPr>
          <p:cNvSpPr>
            <a:spLocks noGrp="1"/>
          </p:cNvSpPr>
          <p:nvPr>
            <p:ph type="title"/>
          </p:nvPr>
        </p:nvSpPr>
        <p:spPr/>
        <p:txBody>
          <a:bodyPr/>
          <a:lstStyle/>
          <a:p>
            <a:r>
              <a:rPr lang="nl-NL" dirty="0"/>
              <a:t>40,7</a:t>
            </a:r>
          </a:p>
        </p:txBody>
      </p:sp>
      <p:sp>
        <p:nvSpPr>
          <p:cNvPr id="3" name="Tijdelijke aanduiding voor inhoud 2">
            <a:extLst>
              <a:ext uri="{FF2B5EF4-FFF2-40B4-BE49-F238E27FC236}">
                <a16:creationId xmlns:a16="http://schemas.microsoft.com/office/drawing/2014/main" id="{2A60AF3B-1923-4DBC-8F30-9DB7BED13E02}"/>
              </a:ext>
            </a:extLst>
          </p:cNvPr>
          <p:cNvSpPr>
            <a:spLocks noGrp="1"/>
          </p:cNvSpPr>
          <p:nvPr>
            <p:ph sz="half" idx="1"/>
          </p:nvPr>
        </p:nvSpPr>
        <p:spPr/>
        <p:txBody>
          <a:bodyPr/>
          <a:lstStyle/>
          <a:p>
            <a:r>
              <a:rPr lang="nl-NL" dirty="0">
                <a:hlinkClick r:id="rId2"/>
              </a:rPr>
              <a:t>https://nos.nl/video/2295086-peter-kuipers-munneke-het-is-de-afgelopen-drie-eeuwen-nog-nooit-zo-warm-geweest.html</a:t>
            </a:r>
            <a:endParaRPr lang="nl-NL" dirty="0"/>
          </a:p>
        </p:txBody>
      </p:sp>
      <p:sp>
        <p:nvSpPr>
          <p:cNvPr id="4" name="Tijdelijke aanduiding voor inhoud 3">
            <a:extLst>
              <a:ext uri="{FF2B5EF4-FFF2-40B4-BE49-F238E27FC236}">
                <a16:creationId xmlns:a16="http://schemas.microsoft.com/office/drawing/2014/main" id="{A877B0E1-E177-4228-BA88-0845EAA2A49B}"/>
              </a:ext>
            </a:extLst>
          </p:cNvPr>
          <p:cNvSpPr>
            <a:spLocks noGrp="1"/>
          </p:cNvSpPr>
          <p:nvPr>
            <p:ph sz="half" idx="2"/>
          </p:nvPr>
        </p:nvSpPr>
        <p:spPr/>
        <p:txBody>
          <a:bodyPr/>
          <a:lstStyle/>
          <a:p>
            <a:r>
              <a:rPr lang="nl-NL" dirty="0"/>
              <a:t>Hitterecord op 25 juli 2019</a:t>
            </a:r>
          </a:p>
          <a:p>
            <a:r>
              <a:rPr lang="nl-NL" dirty="0"/>
              <a:t>2 hittegolven in 2019 (pas 4</a:t>
            </a:r>
            <a:r>
              <a:rPr lang="nl-NL" baseline="30000" dirty="0"/>
              <a:t>e</a:t>
            </a:r>
            <a:r>
              <a:rPr lang="nl-NL" dirty="0"/>
              <a:t> keer)</a:t>
            </a:r>
          </a:p>
          <a:p>
            <a:r>
              <a:rPr lang="nl-NL" dirty="0"/>
              <a:t>“Laatste” hittegolf in het jaar</a:t>
            </a:r>
          </a:p>
        </p:txBody>
      </p:sp>
    </p:spTree>
    <p:extLst>
      <p:ext uri="{BB962C8B-B14F-4D97-AF65-F5344CB8AC3E}">
        <p14:creationId xmlns:p14="http://schemas.microsoft.com/office/powerpoint/2010/main" val="2620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Periodeplanning Water en energie</a:t>
            </a:r>
          </a:p>
        </p:txBody>
      </p:sp>
      <p:pic>
        <p:nvPicPr>
          <p:cNvPr id="5" name="Afbeelding 4">
            <a:extLst>
              <a:ext uri="{FF2B5EF4-FFF2-40B4-BE49-F238E27FC236}">
                <a16:creationId xmlns:a16="http://schemas.microsoft.com/office/drawing/2014/main" id="{FFBBA66D-5337-4855-8F66-42CF9FA71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4170" y="4499289"/>
            <a:ext cx="4056109" cy="2454676"/>
          </a:xfrm>
          <a:prstGeom prst="rect">
            <a:avLst/>
          </a:prstGeom>
        </p:spPr>
      </p:pic>
      <p:pic>
        <p:nvPicPr>
          <p:cNvPr id="6" name="Afbeelding 5">
            <a:extLst>
              <a:ext uri="{FF2B5EF4-FFF2-40B4-BE49-F238E27FC236}">
                <a16:creationId xmlns:a16="http://schemas.microsoft.com/office/drawing/2014/main" id="{726E0A46-84E1-4416-891F-0DA54D7DAFB2}"/>
              </a:ext>
            </a:extLst>
          </p:cNvPr>
          <p:cNvPicPr>
            <a:picLocks noChangeAspect="1"/>
          </p:cNvPicPr>
          <p:nvPr/>
        </p:nvPicPr>
        <p:blipFill>
          <a:blip r:embed="rId3"/>
          <a:stretch>
            <a:fillRect/>
          </a:stretch>
        </p:blipFill>
        <p:spPr>
          <a:xfrm>
            <a:off x="2799977" y="1072248"/>
            <a:ext cx="8103586" cy="4556042"/>
          </a:xfrm>
          <a:prstGeom prst="rect">
            <a:avLst/>
          </a:prstGeom>
        </p:spPr>
      </p:pic>
    </p:spTree>
    <p:extLst>
      <p:ext uri="{BB962C8B-B14F-4D97-AF65-F5344CB8AC3E}">
        <p14:creationId xmlns:p14="http://schemas.microsoft.com/office/powerpoint/2010/main" val="32919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Opzet Water en energie</a:t>
            </a:r>
          </a:p>
        </p:txBody>
      </p:sp>
      <p:sp>
        <p:nvSpPr>
          <p:cNvPr id="3" name="Tijdelijke aanduiding voor inhoud 2"/>
          <p:cNvSpPr>
            <a:spLocks noGrp="1"/>
          </p:cNvSpPr>
          <p:nvPr>
            <p:ph idx="1"/>
          </p:nvPr>
        </p:nvSpPr>
        <p:spPr/>
        <p:txBody>
          <a:bodyPr>
            <a:normAutofit/>
          </a:bodyPr>
          <a:lstStyle/>
          <a:p>
            <a:pPr marL="0" indent="0">
              <a:buNone/>
            </a:pPr>
            <a:r>
              <a:rPr lang="nl-NL" dirty="0"/>
              <a:t>Doel:</a:t>
            </a:r>
          </a:p>
          <a:p>
            <a:r>
              <a:rPr lang="nl-NL" dirty="0"/>
              <a:t>Aan het einde van de periode heb je inzicht in de mogelijkheden om een stad of stadsdelen om te vormen en aan te passen aan de toekomstige eisen van een klimaatbestendige stad.</a:t>
            </a:r>
          </a:p>
          <a:p>
            <a:r>
              <a:rPr lang="nl-NL" dirty="0"/>
              <a:t>Je bent in staat een advies op te stellen dat gericht is op wateroverlast, wateronderlast en hittestress</a:t>
            </a:r>
          </a:p>
          <a:p>
            <a:r>
              <a:rPr lang="nl-NL" dirty="0"/>
              <a:t>Je kan een totaaladvies opstellen dat  een integrale oplossing bied en resulteert in een klimaatbestendige locatie in de stad</a:t>
            </a:r>
          </a:p>
        </p:txBody>
      </p:sp>
    </p:spTree>
    <p:extLst>
      <p:ext uri="{BB962C8B-B14F-4D97-AF65-F5344CB8AC3E}">
        <p14:creationId xmlns:p14="http://schemas.microsoft.com/office/powerpoint/2010/main" val="398478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99563" y="2490139"/>
            <a:ext cx="10515600" cy="1325563"/>
          </a:xfrm>
        </p:spPr>
        <p:txBody>
          <a:bodyPr/>
          <a:lstStyle/>
          <a:p>
            <a:r>
              <a:rPr lang="nl-NL" dirty="0"/>
              <a:t>Klimaatbestendige Stad</a:t>
            </a:r>
          </a:p>
        </p:txBody>
      </p:sp>
    </p:spTree>
    <p:extLst>
      <p:ext uri="{BB962C8B-B14F-4D97-AF65-F5344CB8AC3E}">
        <p14:creationId xmlns:p14="http://schemas.microsoft.com/office/powerpoint/2010/main" val="63850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a:t>
            </a:r>
          </a:p>
        </p:txBody>
      </p:sp>
      <p:sp>
        <p:nvSpPr>
          <p:cNvPr id="3" name="Tijdelijke aanduiding voor inhoud 2"/>
          <p:cNvSpPr>
            <a:spLocks noGrp="1"/>
          </p:cNvSpPr>
          <p:nvPr>
            <p:ph idx="1"/>
          </p:nvPr>
        </p:nvSpPr>
        <p:spPr/>
        <p:txBody>
          <a:bodyPr/>
          <a:lstStyle/>
          <a:p>
            <a:r>
              <a:rPr lang="nl-NL" dirty="0"/>
              <a:t>Aan het einde van deze les:</a:t>
            </a:r>
          </a:p>
          <a:p>
            <a:pPr lvl="1"/>
            <a:r>
              <a:rPr lang="nl-NL" dirty="0"/>
              <a:t>Heb je inzicht in de problemen en gevolgen van wateroverlast in de stad</a:t>
            </a:r>
          </a:p>
          <a:p>
            <a:pPr lvl="1"/>
            <a:endParaRPr lang="nl-NL" dirty="0"/>
          </a:p>
        </p:txBody>
      </p:sp>
    </p:spTree>
    <p:extLst>
      <p:ext uri="{BB962C8B-B14F-4D97-AF65-F5344CB8AC3E}">
        <p14:creationId xmlns:p14="http://schemas.microsoft.com/office/powerpoint/2010/main" val="54382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A8C2A6-38EE-4F7C-A2CE-F1C76D5467E3}"/>
              </a:ext>
            </a:extLst>
          </p:cNvPr>
          <p:cNvSpPr>
            <a:spLocks noGrp="1"/>
          </p:cNvSpPr>
          <p:nvPr>
            <p:ph type="title"/>
          </p:nvPr>
        </p:nvSpPr>
        <p:spPr/>
        <p:txBody>
          <a:bodyPr/>
          <a:lstStyle/>
          <a:p>
            <a:r>
              <a:rPr lang="nl-NL" dirty="0"/>
              <a:t>Klimaatverandering geeft veel problemen</a:t>
            </a:r>
          </a:p>
        </p:txBody>
      </p:sp>
      <p:sp>
        <p:nvSpPr>
          <p:cNvPr id="3" name="Tijdelijke aanduiding voor inhoud 2">
            <a:extLst>
              <a:ext uri="{FF2B5EF4-FFF2-40B4-BE49-F238E27FC236}">
                <a16:creationId xmlns:a16="http://schemas.microsoft.com/office/drawing/2014/main" id="{1FEBA17A-1CC0-4DD7-BCF4-C56D19985DDF}"/>
              </a:ext>
            </a:extLst>
          </p:cNvPr>
          <p:cNvSpPr>
            <a:spLocks noGrp="1"/>
          </p:cNvSpPr>
          <p:nvPr>
            <p:ph idx="1"/>
          </p:nvPr>
        </p:nvSpPr>
        <p:spPr/>
        <p:txBody>
          <a:bodyPr/>
          <a:lstStyle/>
          <a:p>
            <a:pPr marL="0" indent="0">
              <a:buNone/>
            </a:pPr>
            <a:r>
              <a:rPr lang="nl-NL" b="1" dirty="0"/>
              <a:t>en daar moeten we mee leren omgaan</a:t>
            </a:r>
          </a:p>
          <a:p>
            <a:pPr lvl="1"/>
            <a:r>
              <a:rPr lang="nl-NL" dirty="0"/>
              <a:t>Hagel- en stormschade</a:t>
            </a:r>
          </a:p>
          <a:p>
            <a:pPr lvl="1"/>
            <a:r>
              <a:rPr lang="nl-NL" dirty="0"/>
              <a:t>Leegpompen van kelders, </a:t>
            </a:r>
          </a:p>
          <a:p>
            <a:pPr lvl="1"/>
            <a:r>
              <a:rPr lang="nl-NL" dirty="0"/>
              <a:t>Wateroverlast in woningen, </a:t>
            </a:r>
          </a:p>
          <a:p>
            <a:pPr lvl="1"/>
            <a:r>
              <a:rPr lang="nl-NL" dirty="0"/>
              <a:t>Verhoogde sterftecijfers in de zomer</a:t>
            </a:r>
          </a:p>
          <a:p>
            <a:pPr lvl="1"/>
            <a:r>
              <a:rPr lang="nl-NL" dirty="0"/>
              <a:t>Extreme droogte met grote gevolgen</a:t>
            </a:r>
          </a:p>
        </p:txBody>
      </p:sp>
      <p:pic>
        <p:nvPicPr>
          <p:cNvPr id="4" name="Afbeelding 3">
            <a:extLst>
              <a:ext uri="{FF2B5EF4-FFF2-40B4-BE49-F238E27FC236}">
                <a16:creationId xmlns:a16="http://schemas.microsoft.com/office/drawing/2014/main" id="{AD2A2F67-BBD5-48AD-942F-0E5520B9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16" y="4261378"/>
            <a:ext cx="2476500" cy="2466975"/>
          </a:xfrm>
          <a:prstGeom prst="rect">
            <a:avLst/>
          </a:prstGeom>
        </p:spPr>
      </p:pic>
      <p:pic>
        <p:nvPicPr>
          <p:cNvPr id="6" name="Afbeelding 5">
            <a:extLst>
              <a:ext uri="{FF2B5EF4-FFF2-40B4-BE49-F238E27FC236}">
                <a16:creationId xmlns:a16="http://schemas.microsoft.com/office/drawing/2014/main" id="{3F4C930F-CD8E-4934-9C95-78E60172B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039" y="4261378"/>
            <a:ext cx="3289300" cy="2466975"/>
          </a:xfrm>
          <a:prstGeom prst="rect">
            <a:avLst/>
          </a:prstGeom>
        </p:spPr>
      </p:pic>
      <p:pic>
        <p:nvPicPr>
          <p:cNvPr id="8" name="Afbeelding 7">
            <a:extLst>
              <a:ext uri="{FF2B5EF4-FFF2-40B4-BE49-F238E27FC236}">
                <a16:creationId xmlns:a16="http://schemas.microsoft.com/office/drawing/2014/main" id="{5F34CC4E-05B5-451A-B924-015566931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350" y="4261378"/>
            <a:ext cx="3289300" cy="2466975"/>
          </a:xfrm>
          <a:prstGeom prst="rect">
            <a:avLst/>
          </a:prstGeom>
        </p:spPr>
      </p:pic>
      <p:pic>
        <p:nvPicPr>
          <p:cNvPr id="9" name="Afbeelding 8">
            <a:extLst>
              <a:ext uri="{FF2B5EF4-FFF2-40B4-BE49-F238E27FC236}">
                <a16:creationId xmlns:a16="http://schemas.microsoft.com/office/drawing/2014/main" id="{CEF7E2EE-7878-4D08-9B47-235B5D427E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607661" y="4261378"/>
            <a:ext cx="2421223" cy="2466974"/>
          </a:xfrm>
          <a:prstGeom prst="rect">
            <a:avLst/>
          </a:prstGeom>
        </p:spPr>
      </p:pic>
    </p:spTree>
    <p:extLst>
      <p:ext uri="{BB962C8B-B14F-4D97-AF65-F5344CB8AC3E}">
        <p14:creationId xmlns:p14="http://schemas.microsoft.com/office/powerpoint/2010/main" val="38647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100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Druppel</Template>
  <TotalTime>12442</TotalTime>
  <Words>981</Words>
  <Application>Microsoft Office PowerPoint</Application>
  <PresentationFormat>Breedbeeld</PresentationFormat>
  <Paragraphs>120</Paragraphs>
  <Slides>18</Slides>
  <Notes>3</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18</vt:i4>
      </vt:variant>
    </vt:vector>
  </HeadingPairs>
  <TitlesOfParts>
    <vt:vector size="22" baseType="lpstr">
      <vt:lpstr>Arial</vt:lpstr>
      <vt:lpstr>Calibri</vt:lpstr>
      <vt:lpstr>Helicon thema</vt:lpstr>
      <vt:lpstr>1_Helicon thema</vt:lpstr>
      <vt:lpstr>PowerPoint-presentatie</vt:lpstr>
      <vt:lpstr>Wateroverlast door plensbuien in Gelderland en Limburg</vt:lpstr>
      <vt:lpstr>Kasteeleigenaren bezorgd over gevolgen van klimaatverandering</vt:lpstr>
      <vt:lpstr>40,7</vt:lpstr>
      <vt:lpstr>Periodeplanning Water en energie</vt:lpstr>
      <vt:lpstr>Opzet Water en energie</vt:lpstr>
      <vt:lpstr>Klimaatbestendige Stad</vt:lpstr>
      <vt:lpstr>Doel</vt:lpstr>
      <vt:lpstr>Klimaatverandering geeft veel problemen</vt:lpstr>
      <vt:lpstr>Regenwateroverlast in stedelijk gebied</vt:lpstr>
      <vt:lpstr>Buienintensiteit en klimaatverandering </vt:lpstr>
      <vt:lpstr>Luchtvochtigheid en Dauwpunt</vt:lpstr>
      <vt:lpstr>Hogere Temperaturen?</vt:lpstr>
      <vt:lpstr>Ervaringen?</vt:lpstr>
      <vt:lpstr>Deltaplan Ruimtelijke Adaptatie</vt:lpstr>
      <vt:lpstr>Klimaatadaptatie &amp; Omgevingswet</vt:lpstr>
      <vt:lpstr>Bronnen</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Jitse Noordermeer</dc:creator>
  <cp:keywords>Water en energie</cp:keywords>
  <cp:lastModifiedBy>Stijn Weijermars</cp:lastModifiedBy>
  <cp:revision>136</cp:revision>
  <cp:lastPrinted>2017-09-07T09:56:36Z</cp:lastPrinted>
  <dcterms:created xsi:type="dcterms:W3CDTF">2015-02-09T20:38:33Z</dcterms:created>
  <dcterms:modified xsi:type="dcterms:W3CDTF">2019-09-05T14:38:14Z</dcterms:modified>
</cp:coreProperties>
</file>